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9" r:id="rId4"/>
    <p:sldId id="296" r:id="rId5"/>
    <p:sldId id="301" r:id="rId6"/>
    <p:sldId id="302" r:id="rId7"/>
    <p:sldId id="304" r:id="rId8"/>
    <p:sldId id="297" r:id="rId9"/>
    <p:sldId id="305" r:id="rId10"/>
    <p:sldId id="306" r:id="rId11"/>
    <p:sldId id="307" r:id="rId12"/>
    <p:sldId id="308" r:id="rId13"/>
    <p:sldId id="309" r:id="rId14"/>
    <p:sldId id="311" r:id="rId15"/>
    <p:sldId id="312" r:id="rId16"/>
    <p:sldId id="261" r:id="rId17"/>
    <p:sldId id="313" r:id="rId18"/>
    <p:sldId id="298" r:id="rId19"/>
    <p:sldId id="300" r:id="rId20"/>
    <p:sldId id="299" r:id="rId21"/>
    <p:sldId id="262" r:id="rId22"/>
    <p:sldId id="293" r:id="rId23"/>
    <p:sldId id="294" r:id="rId24"/>
    <p:sldId id="295" r:id="rId25"/>
  </p:sldIdLst>
  <p:sldSz cx="9144000" cy="5715000" type="screen16x10"/>
  <p:notesSz cx="6797675" cy="9926638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BCD82D1-23D4-4FD2-B886-55AA5FFA299D}">
          <p14:sldIdLst>
            <p14:sldId id="256"/>
            <p14:sldId id="257"/>
          </p14:sldIdLst>
        </p14:section>
        <p14:section name="Intro" id="{FC98F214-2807-42BD-ACDC-4E9A5A5E4897}">
          <p14:sldIdLst>
            <p14:sldId id="259"/>
            <p14:sldId id="296"/>
            <p14:sldId id="301"/>
            <p14:sldId id="302"/>
            <p14:sldId id="304"/>
          </p14:sldIdLst>
        </p14:section>
        <p14:section name="Methodology" id="{0878F184-CFB5-460C-86D4-4B38C6C39FD0}">
          <p14:sldIdLst>
            <p14:sldId id="297"/>
            <p14:sldId id="305"/>
            <p14:sldId id="306"/>
            <p14:sldId id="307"/>
            <p14:sldId id="308"/>
            <p14:sldId id="309"/>
            <p14:sldId id="311"/>
            <p14:sldId id="312"/>
          </p14:sldIdLst>
        </p14:section>
        <p14:section name="ETR" id="{E125F9CD-1058-4EE9-9A10-F0D7C3C055A1}">
          <p14:sldIdLst>
            <p14:sldId id="261"/>
            <p14:sldId id="313"/>
          </p14:sldIdLst>
        </p14:section>
        <p14:section name="Scenarios" id="{88FB5EB2-DD7E-4A57-AA57-1B9EE35D0974}">
          <p14:sldIdLst>
            <p14:sldId id="298"/>
            <p14:sldId id="300"/>
          </p14:sldIdLst>
        </p14:section>
        <p14:section name="Results" id="{8A98ECCE-4C95-4D5E-A3A4-FAFDBE4417E1}">
          <p14:sldIdLst>
            <p14:sldId id="299"/>
          </p14:sldIdLst>
        </p14:section>
        <p14:section name="Support" id="{CDB5D5A0-A10E-4373-A403-EC6E4681C3EC}">
          <p14:sldIdLst>
            <p14:sldId id="26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207">
          <p15:clr>
            <a:srgbClr val="A4A3A4"/>
          </p15:clr>
        </p15:guide>
        <p15:guide id="3" pos="295">
          <p15:clr>
            <a:srgbClr val="A4A3A4"/>
          </p15:clr>
        </p15:guide>
        <p15:guide id="4" pos="5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44C"/>
    <a:srgbClr val="CCFF11"/>
    <a:srgbClr val="E06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6" autoAdjust="0"/>
    <p:restoredTop sz="96101" autoAdjust="0"/>
  </p:normalViewPr>
  <p:slideViewPr>
    <p:cSldViewPr snapToGrid="0">
      <p:cViewPr>
        <p:scale>
          <a:sx n="125" d="100"/>
          <a:sy n="125" d="100"/>
        </p:scale>
        <p:origin x="522" y="372"/>
      </p:cViewPr>
      <p:guideLst>
        <p:guide orient="horz" pos="1007"/>
        <p:guide orient="horz" pos="3207"/>
        <p:guide pos="295"/>
        <p:guide pos="54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\Desktop\Documents\Doktor-Seminar\2018\2018\HH_quintile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Enery saving curve - Germany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130042987915311"/>
          <c:y val="8.4825614636935387E-2"/>
          <c:w val="0.72572625264121282"/>
          <c:h val="0.76149052551964447"/>
        </c:manualLayout>
      </c:layout>
      <c:scatterChart>
        <c:scatterStyle val="lineMarker"/>
        <c:varyColors val="0"/>
        <c:ser>
          <c:idx val="0"/>
          <c:order val="0"/>
          <c:tx>
            <c:v>Technology options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DEU!$N$4:$N$16</c:f>
              <c:numCache>
                <c:formatCode>0.000</c:formatCode>
                <c:ptCount val="13"/>
                <c:pt idx="0">
                  <c:v>107.08716360452132</c:v>
                </c:pt>
                <c:pt idx="1">
                  <c:v>102.23428666671769</c:v>
                </c:pt>
                <c:pt idx="2">
                  <c:v>100.38998711299405</c:v>
                </c:pt>
                <c:pt idx="3">
                  <c:v>97.975758825542727</c:v>
                </c:pt>
                <c:pt idx="4">
                  <c:v>94.22434457640189</c:v>
                </c:pt>
                <c:pt idx="5">
                  <c:v>92.223218577890961</c:v>
                </c:pt>
                <c:pt idx="6">
                  <c:v>89.60370105829648</c:v>
                </c:pt>
                <c:pt idx="7">
                  <c:v>79.680205793215933</c:v>
                </c:pt>
                <c:pt idx="8">
                  <c:v>77.144341552010999</c:v>
                </c:pt>
                <c:pt idx="9">
                  <c:v>73.824840025324278</c:v>
                </c:pt>
                <c:pt idx="10">
                  <c:v>72.598617073192884</c:v>
                </c:pt>
                <c:pt idx="11">
                  <c:v>71.966700399520533</c:v>
                </c:pt>
                <c:pt idx="12">
                  <c:v>71.139507709584805</c:v>
                </c:pt>
              </c:numCache>
            </c:numRef>
          </c:xVal>
          <c:yVal>
            <c:numRef>
              <c:f>DEU!$O$4:$O$16</c:f>
              <c:numCache>
                <c:formatCode>0.000</c:formatCode>
                <c:ptCount val="13"/>
                <c:pt idx="0">
                  <c:v>259.68232299429604</c:v>
                </c:pt>
                <c:pt idx="1">
                  <c:v>271.2828739929559</c:v>
                </c:pt>
                <c:pt idx="2">
                  <c:v>275.28155534961491</c:v>
                </c:pt>
                <c:pt idx="3">
                  <c:v>280.51591634279504</c:v>
                </c:pt>
                <c:pt idx="4">
                  <c:v>291.40820266175109</c:v>
                </c:pt>
                <c:pt idx="5">
                  <c:v>297.85088586367448</c:v>
                </c:pt>
                <c:pt idx="6">
                  <c:v>306.28449850635349</c:v>
                </c:pt>
                <c:pt idx="7">
                  <c:v>355.54322984405911</c:v>
                </c:pt>
                <c:pt idx="8">
                  <c:v>367.76224809417351</c:v>
                </c:pt>
                <c:pt idx="9">
                  <c:v>383.75720913222767</c:v>
                </c:pt>
                <c:pt idx="10">
                  <c:v>414.43600838197881</c:v>
                </c:pt>
                <c:pt idx="11">
                  <c:v>439.39106029558798</c:v>
                </c:pt>
                <c:pt idx="12">
                  <c:v>472.057766809187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6B0-4DED-B180-C8083F1E1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0699232"/>
        <c:axId val="109329600"/>
      </c:scatterChart>
      <c:valAx>
        <c:axId val="27069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Expenditure on energy (bl. € 2011)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329600"/>
        <c:crosses val="autoZero"/>
        <c:crossBetween val="midCat"/>
      </c:valAx>
      <c:valAx>
        <c:axId val="10932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Expenditure on dwelling services (</a:t>
                </a:r>
                <a:r>
                  <a:rPr lang="en-US" dirty="0" smtClean="0"/>
                  <a:t>bl. </a:t>
                </a:r>
                <a:r>
                  <a:rPr lang="en-US" dirty="0"/>
                  <a:t>€ 2011)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6992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4320862513179339"/>
          <c:y val="0.76556166652350166"/>
          <c:w val="0.28308632069813361"/>
          <c:h val="5.480259631828409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Enery saving curve - Germany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130042987915311"/>
          <c:y val="8.4825614636935387E-2"/>
          <c:w val="0.8171175324945682"/>
          <c:h val="0.76149052551964447"/>
        </c:manualLayout>
      </c:layout>
      <c:scatterChart>
        <c:scatterStyle val="lineMarker"/>
        <c:varyColors val="0"/>
        <c:ser>
          <c:idx val="0"/>
          <c:order val="0"/>
          <c:tx>
            <c:v>Technology options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DEU!$N$4:$N$16</c:f>
              <c:numCache>
                <c:formatCode>0.000</c:formatCode>
                <c:ptCount val="13"/>
                <c:pt idx="0">
                  <c:v>107.08716360452132</c:v>
                </c:pt>
                <c:pt idx="1">
                  <c:v>102.23428666671769</c:v>
                </c:pt>
                <c:pt idx="2">
                  <c:v>100.38998711299405</c:v>
                </c:pt>
                <c:pt idx="3">
                  <c:v>97.975758825542727</c:v>
                </c:pt>
                <c:pt idx="4">
                  <c:v>94.22434457640189</c:v>
                </c:pt>
                <c:pt idx="5">
                  <c:v>92.223218577890961</c:v>
                </c:pt>
                <c:pt idx="6">
                  <c:v>89.60370105829648</c:v>
                </c:pt>
                <c:pt idx="7">
                  <c:v>79.680205793215933</c:v>
                </c:pt>
                <c:pt idx="8">
                  <c:v>77.144341552010999</c:v>
                </c:pt>
                <c:pt idx="9">
                  <c:v>73.824840025324278</c:v>
                </c:pt>
                <c:pt idx="10">
                  <c:v>72.598617073192884</c:v>
                </c:pt>
                <c:pt idx="11">
                  <c:v>71.966700399520533</c:v>
                </c:pt>
                <c:pt idx="12">
                  <c:v>71.139507709584805</c:v>
                </c:pt>
              </c:numCache>
            </c:numRef>
          </c:xVal>
          <c:yVal>
            <c:numRef>
              <c:f>DEU!$O$4:$O$16</c:f>
              <c:numCache>
                <c:formatCode>0.000</c:formatCode>
                <c:ptCount val="13"/>
                <c:pt idx="0">
                  <c:v>259.68232299429604</c:v>
                </c:pt>
                <c:pt idx="1">
                  <c:v>271.2828739929559</c:v>
                </c:pt>
                <c:pt idx="2">
                  <c:v>275.28155534961491</c:v>
                </c:pt>
                <c:pt idx="3">
                  <c:v>280.51591634279504</c:v>
                </c:pt>
                <c:pt idx="4">
                  <c:v>291.40820266175109</c:v>
                </c:pt>
                <c:pt idx="5">
                  <c:v>297.85088586367448</c:v>
                </c:pt>
                <c:pt idx="6">
                  <c:v>306.28449850635349</c:v>
                </c:pt>
                <c:pt idx="7">
                  <c:v>355.54322984405911</c:v>
                </c:pt>
                <c:pt idx="8">
                  <c:v>367.76224809417351</c:v>
                </c:pt>
                <c:pt idx="9">
                  <c:v>383.75720913222767</c:v>
                </c:pt>
                <c:pt idx="10">
                  <c:v>414.43600838197881</c:v>
                </c:pt>
                <c:pt idx="11">
                  <c:v>439.39106029558798</c:v>
                </c:pt>
                <c:pt idx="12">
                  <c:v>472.057766809187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6B0-4DED-B180-C8083F1E1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9416336"/>
        <c:axId val="379419696"/>
      </c:scatterChart>
      <c:valAx>
        <c:axId val="379416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Expenditure on energy (bl. € 2011)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419696"/>
        <c:crosses val="autoZero"/>
        <c:crossBetween val="midCat"/>
      </c:valAx>
      <c:valAx>
        <c:axId val="37941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Expenditure on dwelling services (</a:t>
                </a:r>
                <a:r>
                  <a:rPr lang="en-US" dirty="0" smtClean="0"/>
                  <a:t>bl. </a:t>
                </a:r>
                <a:r>
                  <a:rPr lang="en-US" dirty="0"/>
                  <a:t>€ 2011)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416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4320862513179339"/>
          <c:y val="0.76556166652350166"/>
          <c:w val="0.33857394502844801"/>
          <c:h val="5.480259631828409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Income budget dedicated to electricity and fossil fuels - Germany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Tabelle2!$P$164</c:f>
              <c:strCache>
                <c:ptCount val="1"/>
                <c:pt idx="0">
                  <c:v>First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Tabelle2!$Q$164:$U$164</c:f>
              <c:numCache>
                <c:formatCode>0%</c:formatCode>
                <c:ptCount val="5"/>
                <c:pt idx="0">
                  <c:v>7.8100000000000003E-2</c:v>
                </c:pt>
                <c:pt idx="1">
                  <c:v>6.4899999999999999E-2</c:v>
                </c:pt>
                <c:pt idx="2">
                  <c:v>7.0999999999999994E-2</c:v>
                </c:pt>
                <c:pt idx="3">
                  <c:v>7.8E-2</c:v>
                </c:pt>
                <c:pt idx="4">
                  <c:v>8.199999999999999E-2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BC7-4034-B39A-CE49C5318AF0}"/>
            </c:ext>
          </c:extLst>
        </c:ser>
        <c:ser>
          <c:idx val="1"/>
          <c:order val="1"/>
          <c:tx>
            <c:strRef>
              <c:f>Tabelle2!$P$165</c:f>
              <c:strCache>
                <c:ptCount val="1"/>
                <c:pt idx="0">
                  <c:v>Second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Tabelle2!$Q$165:$U$165</c:f>
              <c:numCache>
                <c:formatCode>0%</c:formatCode>
                <c:ptCount val="5"/>
                <c:pt idx="0">
                  <c:v>6.5099999999999991E-2</c:v>
                </c:pt>
                <c:pt idx="1">
                  <c:v>5.4199999999999998E-2</c:v>
                </c:pt>
                <c:pt idx="2">
                  <c:v>6.0999999999999999E-2</c:v>
                </c:pt>
                <c:pt idx="3">
                  <c:v>6.8000000000000005E-2</c:v>
                </c:pt>
                <c:pt idx="4">
                  <c:v>7.0000000000000007E-2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BC7-4034-B39A-CE49C5318AF0}"/>
            </c:ext>
          </c:extLst>
        </c:ser>
        <c:ser>
          <c:idx val="2"/>
          <c:order val="2"/>
          <c:tx>
            <c:strRef>
              <c:f>Tabelle2!$P$166</c:f>
              <c:strCache>
                <c:ptCount val="1"/>
                <c:pt idx="0">
                  <c:v>Third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Tabelle2!$Q$166:$U$166</c:f>
              <c:numCache>
                <c:formatCode>0%</c:formatCode>
                <c:ptCount val="5"/>
                <c:pt idx="0">
                  <c:v>5.8299999999999998E-2</c:v>
                </c:pt>
                <c:pt idx="1">
                  <c:v>4.9200000000000001E-2</c:v>
                </c:pt>
                <c:pt idx="2">
                  <c:v>5.4000000000000006E-2</c:v>
                </c:pt>
                <c:pt idx="3">
                  <c:v>6.4000000000000001E-2</c:v>
                </c:pt>
                <c:pt idx="4">
                  <c:v>6.7000000000000004E-2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CBC7-4034-B39A-CE49C5318AF0}"/>
            </c:ext>
          </c:extLst>
        </c:ser>
        <c:ser>
          <c:idx val="3"/>
          <c:order val="3"/>
          <c:tx>
            <c:strRef>
              <c:f>Tabelle2!$P$167</c:f>
              <c:strCache>
                <c:ptCount val="1"/>
                <c:pt idx="0">
                  <c:v>Fourth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Tabelle2!$Q$167:$U$167</c:f>
              <c:numCache>
                <c:formatCode>0%</c:formatCode>
                <c:ptCount val="5"/>
                <c:pt idx="0">
                  <c:v>5.1799999999999999E-2</c:v>
                </c:pt>
                <c:pt idx="1">
                  <c:v>4.41E-2</c:v>
                </c:pt>
                <c:pt idx="2">
                  <c:v>4.9000000000000002E-2</c:v>
                </c:pt>
                <c:pt idx="3">
                  <c:v>5.7999999999999996E-2</c:v>
                </c:pt>
                <c:pt idx="4">
                  <c:v>6.0999999999999999E-2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CBC7-4034-B39A-CE49C5318AF0}"/>
            </c:ext>
          </c:extLst>
        </c:ser>
        <c:ser>
          <c:idx val="4"/>
          <c:order val="4"/>
          <c:tx>
            <c:strRef>
              <c:f>Tabelle2!$P$168</c:f>
              <c:strCache>
                <c:ptCount val="1"/>
                <c:pt idx="0">
                  <c:v>Fifth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Tabelle2!$Q$168:$U$168</c:f>
              <c:numCache>
                <c:formatCode>0%</c:formatCode>
                <c:ptCount val="5"/>
                <c:pt idx="0">
                  <c:v>4.2599999999999999E-2</c:v>
                </c:pt>
                <c:pt idx="1">
                  <c:v>3.5499999999999997E-2</c:v>
                </c:pt>
                <c:pt idx="2">
                  <c:v>0.04</c:v>
                </c:pt>
                <c:pt idx="3">
                  <c:v>4.5999999999999999E-2</c:v>
                </c:pt>
                <c:pt idx="4">
                  <c:v>4.9000000000000002E-2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CBC7-4034-B39A-CE49C5318A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910064"/>
        <c:axId val="132910624"/>
      </c:lineChart>
      <c:catAx>
        <c:axId val="132910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10624"/>
        <c:crosses val="autoZero"/>
        <c:auto val="1"/>
        <c:lblAlgn val="ctr"/>
        <c:lblOffset val="100"/>
        <c:noMultiLvlLbl val="0"/>
      </c:catAx>
      <c:valAx>
        <c:axId val="13291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%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income</a:t>
                </a:r>
                <a:r>
                  <a:rPr lang="de-DE" dirty="0" smtClean="0"/>
                  <a:t> </a:t>
                </a:r>
                <a:r>
                  <a:rPr lang="de-DE" dirty="0" err="1"/>
                  <a:t>dedicated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electricity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fossil </a:t>
                </a:r>
                <a:r>
                  <a:rPr lang="de-DE" dirty="0" err="1"/>
                  <a:t>fuels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91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4195" y="263873"/>
            <a:ext cx="5851979" cy="49805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 smtClean="0"/>
              <a:t>Titel der Präsentation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35271" y="9529108"/>
            <a:ext cx="642300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23180B0-2F85-4388-B423-ABECE228E4CF}" type="datetime1">
              <a:rPr lang="de-DE" sz="800" smtClean="0"/>
              <a:t>03.12.2020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4194" y="9529110"/>
            <a:ext cx="4460417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 smtClean="0"/>
              <a:t>Universität Stuttgart</a:t>
            </a:r>
            <a:endParaRPr lang="en-US" sz="8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15042" y="9529110"/>
            <a:ext cx="356833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3883" y="265753"/>
            <a:ext cx="5852067" cy="49805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34572" y="9528010"/>
            <a:ext cx="642300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9A368185-4512-47D4-A02C-CF8428C1DFF4}" type="datetime1">
              <a:rPr lang="de-DE" smtClean="0"/>
              <a:t>03.12.2020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4950" y="1096963"/>
            <a:ext cx="5351463" cy="33464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4195" y="4777195"/>
            <a:ext cx="5851979" cy="39086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3884" y="9528010"/>
            <a:ext cx="4460417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16038" y="9528010"/>
            <a:ext cx="356833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F4EF0E5-23BF-433B-9538-4FA99374165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06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95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35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89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36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21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37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35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41738DA-AC42-430A-AC45-D7747A9F3EC4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46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63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35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F83A3A3-AF1B-4E81-8AFE-125D2DC6ACD7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9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C95579-92A3-4012-9A08-D9F27EC56158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37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C95579-92A3-4012-9A08-D9F27EC56158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3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C95579-92A3-4012-9A08-D9F27EC56158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27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C95579-92A3-4012-9A08-D9F27EC56158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12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C95579-92A3-4012-9A08-D9F27EC56158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01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07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03.12.2020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2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79525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0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1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13" y="2315783"/>
            <a:ext cx="202991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/>
            </a:lvl1pPr>
          </a:lstStyle>
          <a:p>
            <a:r>
              <a:rPr lang="de-DE" dirty="0" err="1" smtClean="0"/>
              <a:t>Sublogo</a:t>
            </a:r>
            <a:r>
              <a:rPr lang="de-DE" dirty="0" smtClean="0"/>
              <a:t> einfügen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smtClean="0"/>
              <a:t>Institutsname max. 2-zeilig, bitte hier klicken und überschreiben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Adresse</a:t>
            </a:r>
            <a:endParaRPr lang="de-DE" dirty="0" smtClean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e-mail</a:t>
            </a:r>
            <a:r>
              <a:rPr lang="de-DE" dirty="0" smtClean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phone </a:t>
            </a:r>
            <a:r>
              <a:rPr lang="de-DE" dirty="0" smtClean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smtClean="0"/>
              <a:t>fax </a:t>
            </a:r>
            <a:r>
              <a:rPr lang="de-DE" dirty="0" smtClean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University of Stuttgart</a:t>
            </a:r>
            <a:endParaRPr lang="de-DE" dirty="0" smtClean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Abteilung oder Institutsname</a:t>
            </a:r>
            <a:endParaRPr lang="de-DE" dirty="0" smtClean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84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smtClean="0"/>
              <a:t>Thank</a:t>
            </a:r>
            <a:r>
              <a:rPr lang="de-DE" sz="2000" b="1" baseline="0" smtClean="0"/>
              <a:t> you!</a:t>
            </a:r>
            <a:endParaRPr lang="de-DE" sz="2000" b="1" dirty="0" smtClean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>
                <a:solidFill>
                  <a:schemeClr val="bg1"/>
                </a:solidFill>
              </a:rPr>
              <a:t>University</a:t>
            </a:r>
            <a:r>
              <a:rPr lang="de-DE" baseline="0" smtClean="0">
                <a:solidFill>
                  <a:schemeClr val="bg1"/>
                </a:solidFill>
              </a:rPr>
              <a:t> of</a:t>
            </a:r>
            <a:r>
              <a:rPr lang="de-DE" smtClean="0">
                <a:solidFill>
                  <a:schemeClr val="bg1"/>
                </a:solidFill>
              </a:rPr>
              <a:t> Stuttgart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Abteilung oder Institutsname</a:t>
            </a:r>
            <a:endParaRPr lang="de-DE" dirty="0" smtClean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 smtClean="0">
                <a:solidFill>
                  <a:schemeClr val="bg1"/>
                </a:solidFill>
              </a:rPr>
              <a:t>Thank</a:t>
            </a:r>
            <a:r>
              <a:rPr lang="de-DE" sz="2000" b="1" dirty="0" smtClean="0">
                <a:solidFill>
                  <a:schemeClr val="bg1"/>
                </a:solidFill>
              </a:rPr>
              <a:t> </a:t>
            </a:r>
            <a:r>
              <a:rPr lang="de-DE" sz="2000" b="1" dirty="0" err="1" smtClean="0">
                <a:solidFill>
                  <a:schemeClr val="bg1"/>
                </a:solidFill>
              </a:rPr>
              <a:t>you</a:t>
            </a:r>
            <a:r>
              <a:rPr lang="de-DE" sz="20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Adresse</a:t>
            </a:r>
            <a:endParaRPr lang="de-DE" dirty="0" smtClean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Adresse</a:t>
            </a:r>
            <a:endParaRPr lang="de-DE" dirty="0" smtClean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e-mail</a:t>
            </a:r>
            <a:r>
              <a:rPr lang="de-DE" dirty="0" smtClean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phone </a:t>
            </a:r>
            <a:r>
              <a:rPr lang="de-DE" dirty="0" smtClean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smtClean="0"/>
              <a:t>fax </a:t>
            </a:r>
            <a:r>
              <a:rPr lang="de-DE" dirty="0" smtClean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University of Stuttgart</a:t>
            </a:r>
            <a:endParaRPr lang="de-DE" dirty="0" smtClean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Abteilung oder Institutsname</a:t>
            </a:r>
            <a:endParaRPr lang="de-DE" dirty="0" smtClean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 smtClean="0"/>
              <a:t>Thank</a:t>
            </a:r>
            <a:r>
              <a:rPr lang="de-DE" sz="2000" b="1" baseline="0" dirty="0" smtClean="0"/>
              <a:t> </a:t>
            </a:r>
            <a:r>
              <a:rPr lang="de-DE" sz="2000" b="1" baseline="0" dirty="0" err="1" smtClean="0"/>
              <a:t>you</a:t>
            </a:r>
            <a:r>
              <a:rPr lang="de-DE" sz="2000" b="1" baseline="0" dirty="0" smtClean="0"/>
              <a:t>!</a:t>
            </a:r>
            <a:endParaRPr lang="de-DE" sz="2000" b="1" dirty="0" smtClean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smtClean="0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20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>
                <a:solidFill>
                  <a:schemeClr val="bg1"/>
                </a:solidFill>
              </a:rPr>
              <a:t>University</a:t>
            </a:r>
            <a:r>
              <a:rPr lang="de-DE" baseline="0" smtClean="0">
                <a:solidFill>
                  <a:schemeClr val="bg1"/>
                </a:solidFill>
              </a:rPr>
              <a:t> of</a:t>
            </a:r>
            <a:r>
              <a:rPr lang="de-DE" smtClean="0">
                <a:solidFill>
                  <a:schemeClr val="bg1"/>
                </a:solidFill>
              </a:rPr>
              <a:t> Stuttgart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Abteilung oder Institutsname</a:t>
            </a:r>
            <a:endParaRPr lang="de-DE" dirty="0" smtClean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 smtClean="0">
                <a:solidFill>
                  <a:schemeClr val="bg1"/>
                </a:solidFill>
              </a:rPr>
              <a:t>Thank</a:t>
            </a:r>
            <a:r>
              <a:rPr lang="de-DE" sz="2000" b="1" dirty="0" smtClean="0">
                <a:solidFill>
                  <a:schemeClr val="bg1"/>
                </a:solidFill>
              </a:rPr>
              <a:t> </a:t>
            </a:r>
            <a:r>
              <a:rPr lang="de-DE" sz="2000" b="1" dirty="0" err="1" smtClean="0">
                <a:solidFill>
                  <a:schemeClr val="bg1"/>
                </a:solidFill>
              </a:rPr>
              <a:t>you</a:t>
            </a:r>
            <a:r>
              <a:rPr lang="de-DE" sz="20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Adresse</a:t>
            </a:r>
            <a:endParaRPr lang="de-DE" dirty="0" smtClean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374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 smtClean="0"/>
              <a:t>Sublogo</a:t>
            </a:r>
            <a:r>
              <a:rPr lang="de-DE" dirty="0" smtClean="0"/>
              <a:t> einfügen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smtClean="0"/>
              <a:t>Institutsname max. 2-zeilig, bitte hier klicken und überschreiben</a:t>
            </a:r>
            <a:endParaRPr lang="de-DE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766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 smtClean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 smtClean="0"/>
              <a:t>1/20/2016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418000"/>
            <a:ext cx="6061913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University of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90" r:id="rId3"/>
    <p:sldLayoutId id="2147483662" r:id="rId4"/>
    <p:sldLayoutId id="2147483663" r:id="rId5"/>
    <p:sldLayoutId id="2147483676" r:id="rId6"/>
    <p:sldLayoutId id="2147483680" r:id="rId7"/>
    <p:sldLayoutId id="2147483664" r:id="rId8"/>
    <p:sldLayoutId id="2147483665" r:id="rId9"/>
    <p:sldLayoutId id="2147483677" r:id="rId10"/>
    <p:sldLayoutId id="2147483678" r:id="rId11"/>
    <p:sldLayoutId id="2147483679" r:id="rId12"/>
    <p:sldLayoutId id="2147483684" r:id="rId13"/>
    <p:sldLayoutId id="2147483685" r:id="rId14"/>
    <p:sldLayoutId id="2147483682" r:id="rId15"/>
    <p:sldLayoutId id="2147483681" r:id="rId16"/>
    <p:sldLayoutId id="2147483683" r:id="rId17"/>
    <p:sldLayoutId id="2147483666" r:id="rId18"/>
    <p:sldLayoutId id="2147483667" r:id="rId19"/>
    <p:sldLayoutId id="2147483686" r:id="rId20"/>
    <p:sldLayoutId id="2147483687" r:id="rId21"/>
    <p:sldLayoutId id="2147483688" r:id="rId22"/>
    <p:sldLayoutId id="2147483689" r:id="rId23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.repec.org/a/eee/eneeco/v51y2015icp530-543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13729" r="43" b="27227"/>
          <a:stretch/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4578969" y="1004400"/>
            <a:ext cx="4320000" cy="4320000"/>
          </a:xfrm>
        </p:spPr>
        <p:txBody>
          <a:bodyPr tIns="3240000"/>
          <a:lstStyle/>
          <a:p>
            <a:r>
              <a:rPr lang="en-US" dirty="0" smtClean="0"/>
              <a:t>Distributional </a:t>
            </a:r>
            <a:r>
              <a:rPr lang="en-US" dirty="0"/>
              <a:t>Impacts of Energy and Climate Policies in Germany and the </a:t>
            </a:r>
            <a:r>
              <a:rPr lang="en-US" dirty="0" smtClean="0"/>
              <a:t>EU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Montenegro</a:t>
            </a:r>
          </a:p>
          <a:p>
            <a:r>
              <a:rPr lang="de-DE" dirty="0" smtClean="0"/>
              <a:t>Roland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34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NEWAGE – Households energy consumption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58" y="1386517"/>
            <a:ext cx="5466730" cy="2482558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468000" y="4106266"/>
            <a:ext cx="7926605" cy="537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The original nesting for household consumption grouped energy services separated from all other sectors.</a:t>
            </a:r>
          </a:p>
          <a:p>
            <a:r>
              <a:rPr lang="en-US" sz="1400" dirty="0" smtClean="0"/>
              <a:t>This representation didn’t allow for substitution between energy goods and housing improvements, for example.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446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NEWAGE – Households energy consumption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55" y="1326541"/>
            <a:ext cx="6273328" cy="2456901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468000" y="3911006"/>
            <a:ext cx="7926605" cy="537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The new representation, based on Bye et al. 2017* , allows for a better representation of the consumption of energy goods and direct substitutes.</a:t>
            </a:r>
          </a:p>
          <a:p>
            <a:r>
              <a:rPr lang="en-US" sz="1400" dirty="0" smtClean="0"/>
              <a:t>Energy for heating can be substituted by consumption of dwelling services, which can represent either improving thermal isolation or the payment of higher rent for a more efficient housing.</a:t>
            </a:r>
            <a:endParaRPr lang="en-US" sz="1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8000" y="509367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rgbClr val="3E44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https</a:t>
            </a:r>
            <a:r>
              <a:rPr lang="en-US" sz="1000" dirty="0">
                <a:solidFill>
                  <a:srgbClr val="3E44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en-US" sz="1000" dirty="0" smtClean="0">
                <a:solidFill>
                  <a:srgbClr val="3E44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doi.org/10.1016/j.energy.2017.10.103</a:t>
            </a:r>
            <a:endParaRPr lang="en-US" sz="1000" dirty="0">
              <a:solidFill>
                <a:srgbClr val="3E444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Households energy consumption – Elasticity of substitution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1413" y="2040490"/>
            <a:ext cx="1091821" cy="40943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Housing services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72427" y="2962282"/>
            <a:ext cx="875162" cy="2958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Dwellings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33512" y="2991847"/>
            <a:ext cx="802944" cy="2958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96419" y="3688240"/>
            <a:ext cx="852132" cy="2958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34984" y="3690435"/>
            <a:ext cx="504114" cy="2958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26671" y="3604174"/>
            <a:ext cx="852342" cy="3910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Oil products</a:t>
            </a:r>
          </a:p>
        </p:txBody>
      </p:sp>
      <p:cxnSp>
        <p:nvCxnSpPr>
          <p:cNvPr id="15" name="Straight Connector 14"/>
          <p:cNvCxnSpPr>
            <a:stCxn id="9" idx="2"/>
            <a:endCxn id="11" idx="0"/>
          </p:cNvCxnSpPr>
          <p:nvPr/>
        </p:nvCxnSpPr>
        <p:spPr>
          <a:xfrm>
            <a:off x="3587324" y="2449923"/>
            <a:ext cx="947660" cy="5419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2"/>
            <a:endCxn id="10" idx="0"/>
          </p:cNvCxnSpPr>
          <p:nvPr/>
        </p:nvCxnSpPr>
        <p:spPr>
          <a:xfrm flipH="1">
            <a:off x="2810008" y="2449923"/>
            <a:ext cx="777316" cy="5123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12" idx="0"/>
          </p:cNvCxnSpPr>
          <p:nvPr/>
        </p:nvCxnSpPr>
        <p:spPr>
          <a:xfrm flipH="1">
            <a:off x="4022485" y="3287710"/>
            <a:ext cx="512499" cy="4005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2"/>
            <a:endCxn id="13" idx="0"/>
          </p:cNvCxnSpPr>
          <p:nvPr/>
        </p:nvCxnSpPr>
        <p:spPr>
          <a:xfrm>
            <a:off x="4534984" y="3287710"/>
            <a:ext cx="252057" cy="4027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2"/>
            <a:endCxn id="14" idx="0"/>
          </p:cNvCxnSpPr>
          <p:nvPr/>
        </p:nvCxnSpPr>
        <p:spPr>
          <a:xfrm>
            <a:off x="4534984" y="3287710"/>
            <a:ext cx="1017858" cy="3164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9" idx="0"/>
          </p:cNvCxnSpPr>
          <p:nvPr/>
        </p:nvCxnSpPr>
        <p:spPr>
          <a:xfrm flipH="1">
            <a:off x="3587324" y="1778720"/>
            <a:ext cx="861227" cy="2617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Block Arc 32"/>
          <p:cNvSpPr/>
          <p:nvPr/>
        </p:nvSpPr>
        <p:spPr>
          <a:xfrm rot="10800000">
            <a:off x="2908900" y="2265889"/>
            <a:ext cx="1375037" cy="536265"/>
          </a:xfrm>
          <a:prstGeom prst="blockArc">
            <a:avLst>
              <a:gd name="adj1" fmla="val 10800000"/>
              <a:gd name="adj2" fmla="val 21563240"/>
              <a:gd name="adj3" fmla="val 8335"/>
            </a:avLst>
          </a:prstGeom>
          <a:solidFill>
            <a:schemeClr val="tx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05332" y="1952802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6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Households energy consumption – Elasticity of substitution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375418"/>
            <a:ext cx="2187777" cy="20959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87209" y="1516981"/>
                <a:ext cx="914400" cy="336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en-US" sz="2400" dirty="0" smtClean="0"/>
                  <a:t>Leontief</a:t>
                </a:r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09" y="1516981"/>
                <a:ext cx="914400" cy="336885"/>
              </a:xfrm>
              <a:prstGeom prst="rect">
                <a:avLst/>
              </a:prstGeom>
              <a:blipFill rotWithShape="0">
                <a:blip r:embed="rId4"/>
                <a:stretch>
                  <a:fillRect l="-30000" t="-27273" r="-30667" b="-1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09" y="2375418"/>
            <a:ext cx="2218079" cy="20959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985314" y="1515579"/>
                <a:ext cx="914400" cy="336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en-US" sz="2400" dirty="0" smtClean="0"/>
                  <a:t>Cobb-Douglas</a:t>
                </a:r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314" y="1515579"/>
                <a:ext cx="914400" cy="336885"/>
              </a:xfrm>
              <a:prstGeom prst="rect">
                <a:avLst/>
              </a:prstGeom>
              <a:blipFill rotWithShape="0">
                <a:blip r:embed="rId6"/>
                <a:stretch>
                  <a:fillRect l="-78000" t="-27273" r="-77333" b="-1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2375418"/>
            <a:ext cx="2140550" cy="20997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6949669" y="1515578"/>
                <a:ext cx="914400" cy="336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buClr>
                    <a:schemeClr val="accent1"/>
                  </a:buClr>
                </a:pPr>
                <a:r>
                  <a:rPr lang="en-US" sz="2400" dirty="0" smtClean="0"/>
                  <a:t>Perfect substitution</a:t>
                </a:r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669" y="1515578"/>
                <a:ext cx="914400" cy="336885"/>
              </a:xfrm>
              <a:prstGeom prst="rect">
                <a:avLst/>
              </a:prstGeom>
              <a:blipFill rotWithShape="0">
                <a:blip r:embed="rId8"/>
                <a:stretch>
                  <a:fillRect l="-112667" t="-27273" r="-113333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2256019" y="4604248"/>
            <a:ext cx="4237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Where “Q” represents the level of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2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Households energy consumption – Elasticity of substitution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002" y="535145"/>
            <a:ext cx="1424198" cy="911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21" y="2656472"/>
            <a:ext cx="3127723" cy="141098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71054" y="1847843"/>
            <a:ext cx="2485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Aggregate investment options for thermal isolation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499269" y="2895929"/>
            <a:ext cx="770021" cy="6187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829375"/>
              </p:ext>
            </p:extLst>
          </p:nvPr>
        </p:nvGraphicFramePr>
        <p:xfrm>
          <a:off x="4517397" y="1721843"/>
          <a:ext cx="4176507" cy="3696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48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Households energy consumption – Elasticity of substitution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82" y="673073"/>
            <a:ext cx="1731806" cy="1107889"/>
          </a:xfrm>
          <a:prstGeom prst="rect">
            <a:avLst/>
          </a:prstGeom>
        </p:spPr>
      </p:pic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1998917"/>
              </p:ext>
            </p:extLst>
          </p:nvPr>
        </p:nvGraphicFramePr>
        <p:xfrm>
          <a:off x="468000" y="1608794"/>
          <a:ext cx="3890958" cy="3382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37384" b="33506"/>
          <a:stretch/>
        </p:blipFill>
        <p:spPr>
          <a:xfrm>
            <a:off x="5318531" y="2051711"/>
            <a:ext cx="3667886" cy="6812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62757" b="33333"/>
          <a:stretch/>
        </p:blipFill>
        <p:spPr>
          <a:xfrm>
            <a:off x="6246637" y="2650947"/>
            <a:ext cx="2074033" cy="64931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358958" y="2252935"/>
            <a:ext cx="770021" cy="6187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Fit</a:t>
            </a:r>
            <a:endParaRPr lang="en-US" sz="16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6092105" y="4110353"/>
                <a:ext cx="2014782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𝐺𝑒𝑟𝑚𝑎𝑛𝑦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=0.352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105" y="4110353"/>
                <a:ext cx="2014782" cy="391261"/>
              </a:xfrm>
              <a:prstGeom prst="rect">
                <a:avLst/>
              </a:prstGeom>
              <a:blipFill rotWithShape="0"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wn Arrow 8"/>
          <p:cNvSpPr/>
          <p:nvPr/>
        </p:nvSpPr>
        <p:spPr>
          <a:xfrm>
            <a:off x="6904103" y="3418394"/>
            <a:ext cx="401590" cy="53933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5458729" y="4620094"/>
            <a:ext cx="32815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Repeat the process for each of the 8 remaining EU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Tax Reform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Double dividend hypothesis</a:t>
            </a:r>
            <a:endParaRPr lang="en-US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468000" y="1435938"/>
            <a:ext cx="7926605" cy="537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/>
              <a:t>Concept</a:t>
            </a:r>
          </a:p>
          <a:p>
            <a:r>
              <a:rPr lang="en-US" sz="1400" dirty="0" smtClean="0"/>
              <a:t>It </a:t>
            </a:r>
            <a:r>
              <a:rPr lang="en-US" sz="1400" dirty="0"/>
              <a:t>refers to the notion that environmental taxes can </a:t>
            </a:r>
            <a:r>
              <a:rPr lang="en-US" sz="1400" u="sng" dirty="0"/>
              <a:t>both</a:t>
            </a:r>
            <a:r>
              <a:rPr lang="en-US" sz="1400" dirty="0"/>
              <a:t> </a:t>
            </a:r>
            <a:r>
              <a:rPr lang="en-US" sz="1400" b="1" dirty="0"/>
              <a:t>reduce pollution (the first dividend) </a:t>
            </a:r>
            <a:r>
              <a:rPr lang="en-US" sz="1400" dirty="0"/>
              <a:t>and </a:t>
            </a:r>
            <a:r>
              <a:rPr lang="en-US" sz="1400" b="1" dirty="0"/>
              <a:t>reduce the overall economic costs</a:t>
            </a:r>
            <a:r>
              <a:rPr lang="en-US" sz="1400" dirty="0"/>
              <a:t> associated with the tax system by using the revenue generated to </a:t>
            </a:r>
            <a:r>
              <a:rPr lang="en-US" sz="1400" b="1" dirty="0"/>
              <a:t>displace other more distortionary taxes</a:t>
            </a:r>
            <a:r>
              <a:rPr lang="en-US" sz="1400" dirty="0"/>
              <a:t> that slow economic growth at the same time </a:t>
            </a:r>
            <a:r>
              <a:rPr lang="en-US" sz="1400" b="1" dirty="0"/>
              <a:t>(the second dividend</a:t>
            </a:r>
            <a:r>
              <a:rPr lang="en-US" sz="1400" b="1" dirty="0" smtClean="0"/>
              <a:t>)</a:t>
            </a:r>
            <a:r>
              <a:rPr lang="en-US" sz="14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000" y="5048342"/>
            <a:ext cx="86072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https://www.eea.europa.eu/help/glossary/eea-glossary/double-dividend#:~:text=with%20javascript%20off.-,Term,time%20(the%20second%20dividend).</a:t>
            </a:r>
            <a:endParaRPr lang="en-US" sz="900" dirty="0"/>
          </a:p>
        </p:txBody>
      </p:sp>
      <p:pic>
        <p:nvPicPr>
          <p:cNvPr id="2050" name="Picture 2" descr="100% renewable and eco-friendly – how green electricity is generated in a wind  power plant - voestalp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67" y="3255054"/>
            <a:ext cx="2438111" cy="16254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10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rste revised the forecast for Romania's economic growth in 2017, to 5.1 p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016" y="3259541"/>
            <a:ext cx="2431380" cy="16209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836344" y="2916500"/>
            <a:ext cx="1939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1. Lower emissions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917181" y="2951438"/>
            <a:ext cx="2525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2. Better economic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4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Tax Reform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What researchers say?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000" y="5048342"/>
            <a:ext cx="86072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https://www.eea.europa.eu/help/glossary/eea-glossary/double-dividend#:~:text=with%20javascript%20off.-,Term,time%20(the%20second%20dividend).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520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Reduction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Revenue recycling scenarios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 revenue recycling – Status Quo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Per capita redistribution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Labor tax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Value added tax (VAT)</a:t>
            </a:r>
          </a:p>
        </p:txBody>
      </p:sp>
    </p:spTree>
    <p:extLst>
      <p:ext uri="{BB962C8B-B14F-4D97-AF65-F5344CB8AC3E}">
        <p14:creationId xmlns:p14="http://schemas.microsoft.com/office/powerpoint/2010/main" val="12631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Environmental tax reform (ETR)</a:t>
            </a:r>
          </a:p>
          <a:p>
            <a:r>
              <a:rPr lang="en-US" dirty="0" smtClean="0"/>
              <a:t>Methodological implementations</a:t>
            </a:r>
          </a:p>
          <a:p>
            <a:pPr lvl="1"/>
            <a:r>
              <a:rPr lang="en-US" dirty="0" smtClean="0"/>
              <a:t>Household consumption</a:t>
            </a:r>
          </a:p>
          <a:p>
            <a:pPr lvl="1"/>
            <a:r>
              <a:rPr lang="en-US" dirty="0" smtClean="0"/>
              <a:t>Elasticity of substitution between energy and housing services</a:t>
            </a:r>
          </a:p>
          <a:p>
            <a:r>
              <a:rPr lang="en-US" dirty="0" smtClean="0"/>
              <a:t>Scenarios</a:t>
            </a:r>
          </a:p>
          <a:p>
            <a:r>
              <a:rPr lang="en-US" dirty="0" smtClean="0"/>
              <a:t>Limitations and Results</a:t>
            </a:r>
          </a:p>
          <a:p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40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Motivation – Challenge</a:t>
            </a:r>
            <a:endParaRPr lang="en-US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/>
          </p:nvPr>
        </p:nvGraphicFramePr>
        <p:xfrm>
          <a:off x="689548" y="1199213"/>
          <a:ext cx="7704944" cy="3900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62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Motivation – Summary</a:t>
            </a:r>
            <a:endParaRPr lang="en-US" dirty="0"/>
          </a:p>
        </p:txBody>
      </p:sp>
      <p:sp>
        <p:nvSpPr>
          <p:cNvPr id="57" name="Inhaltsplatzhalter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r>
              <a:rPr lang="en-US" dirty="0" smtClean="0"/>
              <a:t>Assessment of climate polices is measured not only on how much climate impact they avoid, but also on their impact in the whole economy</a:t>
            </a:r>
          </a:p>
          <a:p>
            <a:r>
              <a:rPr lang="en-US" dirty="0" smtClean="0"/>
              <a:t>What are the costs to the households?</a:t>
            </a:r>
          </a:p>
          <a:p>
            <a:r>
              <a:rPr lang="en-US" dirty="0" smtClean="0"/>
              <a:t>How the costs of climate policies vary between different households?</a:t>
            </a:r>
          </a:p>
          <a:p>
            <a:r>
              <a:rPr lang="en-US" dirty="0" smtClean="0"/>
              <a:t>And the what are costs to production sectors?</a:t>
            </a:r>
          </a:p>
        </p:txBody>
      </p:sp>
    </p:spTree>
    <p:extLst>
      <p:ext uri="{BB962C8B-B14F-4D97-AF65-F5344CB8AC3E}">
        <p14:creationId xmlns:p14="http://schemas.microsoft.com/office/powerpoint/2010/main" val="16942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 smtClean="0"/>
              <a:t>van </a:t>
            </a:r>
            <a:r>
              <a:rPr lang="en-US" sz="1200" dirty="0" err="1" smtClean="0"/>
              <a:t>Ruijven</a:t>
            </a:r>
            <a:r>
              <a:rPr lang="en-US" sz="1200" dirty="0" smtClean="0"/>
              <a:t>, Bas J. &amp; O’Neill, Brian C. &amp; Chateau, Jean, 2015. "Methods for including income distribution in global CGE models for long-term climate change research," Energy Economics, Elsevier, vol. 51(C), pages 530-543. </a:t>
            </a:r>
            <a:r>
              <a:rPr lang="en-US" sz="1200" dirty="0" smtClean="0">
                <a:hlinkClick r:id="rId3"/>
              </a:rPr>
              <a:t>https://ideas.repec.org/a/eee/eneeco/v51y2015icp530-543.html</a:t>
            </a:r>
            <a:endParaRPr lang="en-US" sz="1200" dirty="0" smtClean="0"/>
          </a:p>
          <a:p>
            <a:r>
              <a:rPr lang="en-US" sz="1200" dirty="0" err="1" smtClean="0"/>
              <a:t>Shoven</a:t>
            </a:r>
            <a:r>
              <a:rPr lang="en-US" sz="1200" dirty="0" smtClean="0"/>
              <a:t>, J. &amp; </a:t>
            </a:r>
            <a:r>
              <a:rPr lang="en-US" sz="1200" dirty="0" err="1" smtClean="0"/>
              <a:t>Whalley</a:t>
            </a:r>
            <a:r>
              <a:rPr lang="en-US" sz="1200" dirty="0" smtClean="0"/>
              <a:t>, J., 1992. “Applying General Equilibrium” Cambridge University Press.</a:t>
            </a:r>
          </a:p>
          <a:p>
            <a:r>
              <a:rPr lang="en-US" sz="1200" dirty="0"/>
              <a:t>A. </a:t>
            </a:r>
            <a:r>
              <a:rPr lang="en-US" sz="1200" dirty="0" err="1"/>
              <a:t>Bouet</a:t>
            </a:r>
            <a:r>
              <a:rPr lang="en-US" sz="1200" dirty="0"/>
              <a:t>, V. </a:t>
            </a:r>
            <a:r>
              <a:rPr lang="en-US" sz="1200" dirty="0" err="1"/>
              <a:t>Berisha-Krasniqui</a:t>
            </a:r>
            <a:r>
              <a:rPr lang="en-US" sz="1200" dirty="0"/>
              <a:t>, C. </a:t>
            </a:r>
            <a:r>
              <a:rPr lang="en-US" sz="1200" dirty="0" err="1"/>
              <a:t>Estrade</a:t>
            </a:r>
            <a:r>
              <a:rPr lang="en-US" sz="1200" dirty="0"/>
              <a:t> und D. </a:t>
            </a:r>
            <a:r>
              <a:rPr lang="en-US" sz="1200" dirty="0" err="1"/>
              <a:t>Laborde</a:t>
            </a:r>
            <a:r>
              <a:rPr lang="en-US" sz="1200" dirty="0"/>
              <a:t>, „Households heterogeneity in a global CGE model: an illustration with the MIRAGE-HH (MIRAGE-</a:t>
            </a:r>
            <a:r>
              <a:rPr lang="en-US" sz="1200" dirty="0" err="1"/>
              <a:t>HouseHolds</a:t>
            </a:r>
            <a:r>
              <a:rPr lang="en-US" sz="1200" dirty="0"/>
              <a:t>) model,“ </a:t>
            </a:r>
            <a:r>
              <a:rPr lang="en-US" sz="1200" dirty="0" err="1"/>
              <a:t>Larefi</a:t>
            </a:r>
            <a:r>
              <a:rPr lang="en-US" sz="1200" dirty="0"/>
              <a:t>, </a:t>
            </a:r>
            <a:r>
              <a:rPr lang="en-US" sz="1200" dirty="0" err="1"/>
              <a:t>Université</a:t>
            </a:r>
            <a:r>
              <a:rPr lang="en-US" sz="1200" dirty="0"/>
              <a:t> Bordeaux 4, Bordeaux, 2013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W. </a:t>
            </a:r>
            <a:r>
              <a:rPr lang="en-US" sz="1200" dirty="0" err="1"/>
              <a:t>Cai</a:t>
            </a:r>
            <a:r>
              <a:rPr lang="en-US" sz="1200" dirty="0"/>
              <a:t>, Y. Mu, C. Wang und J. Chen, „Distributional employment impacts of renewable and new energy – A case study of china,“ Renewable and Sustainable Energy Reviews, Bd. 39, pp. 1155-1163, 2014. </a:t>
            </a:r>
            <a:endParaRPr lang="en-US" sz="1200" dirty="0" smtClean="0"/>
          </a:p>
          <a:p>
            <a:r>
              <a:rPr lang="en-US" sz="1200" dirty="0"/>
              <a:t>S. Rausch und M. Mowers, „Distributional and efficiency impacts of clean and renewable energy standards for electricity,“ </a:t>
            </a:r>
            <a:r>
              <a:rPr lang="en-US" sz="1200" i="1" dirty="0"/>
              <a:t>Resource and Energy Economics, </a:t>
            </a:r>
            <a:r>
              <a:rPr lang="en-US" sz="1200" dirty="0"/>
              <a:t>Bd. 36, </a:t>
            </a:r>
            <a:r>
              <a:rPr lang="en-US" sz="1200" dirty="0" err="1"/>
              <a:t>Nr</a:t>
            </a:r>
            <a:r>
              <a:rPr lang="en-US" sz="1200" dirty="0"/>
              <a:t>. 2, p. 556–585, 2014.</a:t>
            </a:r>
            <a:endParaRPr lang="en-US" sz="1200" dirty="0" smtClean="0"/>
          </a:p>
          <a:p>
            <a:r>
              <a:rPr lang="en-US" sz="1200" dirty="0" smtClean="0"/>
              <a:t>Arrow, K. &amp; Debreu, G., 1954. “Existence of Equilibrium for a </a:t>
            </a:r>
            <a:r>
              <a:rPr lang="en-US" sz="1200" dirty="0"/>
              <a:t>C</a:t>
            </a:r>
            <a:r>
              <a:rPr lang="en-US" sz="1200" dirty="0" smtClean="0"/>
              <a:t>ompetitive Economy” </a:t>
            </a:r>
            <a:r>
              <a:rPr lang="en-US" sz="1200" dirty="0" err="1" smtClean="0"/>
              <a:t>Econometrica</a:t>
            </a:r>
            <a:r>
              <a:rPr lang="en-US" sz="1200" dirty="0" smtClean="0"/>
              <a:t>, The Econometric Society.</a:t>
            </a:r>
          </a:p>
          <a:p>
            <a:r>
              <a:rPr lang="en-US" sz="1200" dirty="0" smtClean="0"/>
              <a:t>Kelly, D., 2009 “Subsidies to industry and the environment” National Bureau of Economic Research</a:t>
            </a:r>
            <a:endParaRPr lang="en-US" sz="1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Heßbrühlstraße 49a, 70565 Stuttgart</a:t>
            </a:r>
          </a:p>
          <a:p>
            <a:endParaRPr lang="de-DE" dirty="0"/>
          </a:p>
        </p:txBody>
      </p:sp>
      <p:pic>
        <p:nvPicPr>
          <p:cNvPr id="2" name="Bildplatzhalt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" b="31423"/>
          <a:stretch/>
        </p:blipFill>
        <p:spPr>
          <a:xfrm>
            <a:off x="355360" y="2253117"/>
            <a:ext cx="1440000" cy="1440000"/>
          </a:xfrm>
        </p:spPr>
      </p:pic>
      <p:sp>
        <p:nvSpPr>
          <p:cNvPr id="20" name="Textplatzhalt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Roland </a:t>
            </a:r>
            <a:r>
              <a:rPr lang="de-DE" dirty="0" err="1" smtClean="0"/>
              <a:t>Cunha</a:t>
            </a:r>
            <a:r>
              <a:rPr lang="de-DE" dirty="0" smtClean="0"/>
              <a:t> Montenegro</a:t>
            </a:r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87833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87873</a:t>
            </a:r>
            <a:endParaRPr lang="de-DE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8"/>
          </p:nvPr>
        </p:nvSpPr>
        <p:spPr>
          <a:xfrm>
            <a:off x="2174399" y="3912292"/>
            <a:ext cx="4842773" cy="216000"/>
          </a:xfrm>
        </p:spPr>
        <p:txBody>
          <a:bodyPr/>
          <a:lstStyle/>
          <a:p>
            <a:r>
              <a:rPr lang="de-DE" dirty="0"/>
              <a:t>Institut für Energiewirtschaft und Rationelle Energieanwendung (IER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r</a:t>
            </a:r>
            <a:r>
              <a:rPr lang="de-DE" dirty="0" smtClean="0"/>
              <a:t>oland.montenegro@ier.uni-stuttgart.de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5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874828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European Emission target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026" name="Picture 2" descr="Possible 80% cut in greenhouse gas emissions in the EU (100%=199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77" y="1462237"/>
            <a:ext cx="57150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969664" y="4942268"/>
            <a:ext cx="3329826" cy="3147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000" dirty="0" smtClean="0"/>
              <a:t>Source: EC</a:t>
            </a:r>
          </a:p>
          <a:p>
            <a:pPr>
              <a:buClr>
                <a:schemeClr val="accent1"/>
              </a:buClr>
            </a:pPr>
            <a:r>
              <a:rPr lang="de-DE" sz="1000" dirty="0"/>
              <a:t>https://ec.europa.eu/clima/policies/strategies/2050_en</a:t>
            </a:r>
            <a:endParaRPr lang="de-DE" sz="1000" dirty="0" smtClean="0"/>
          </a:p>
        </p:txBody>
      </p:sp>
      <p:sp>
        <p:nvSpPr>
          <p:cNvPr id="11" name="TextBox 17"/>
          <p:cNvSpPr txBox="1"/>
          <p:nvPr/>
        </p:nvSpPr>
        <p:spPr>
          <a:xfrm>
            <a:off x="6530226" y="1462237"/>
            <a:ext cx="2271427" cy="1088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b="1" dirty="0" smtClean="0"/>
              <a:t>burden has to be distributed </a:t>
            </a:r>
            <a:r>
              <a:rPr lang="en-US" sz="1600" dirty="0" smtClean="0"/>
              <a:t>among all the sectors in the economy.</a:t>
            </a:r>
          </a:p>
        </p:txBody>
      </p:sp>
    </p:spTree>
    <p:extLst>
      <p:ext uri="{BB962C8B-B14F-4D97-AF65-F5344CB8AC3E}">
        <p14:creationId xmlns:p14="http://schemas.microsoft.com/office/powerpoint/2010/main" val="268019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874828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Distributional impacts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are they?</a:t>
            </a:r>
          </a:p>
          <a:p>
            <a:r>
              <a:rPr lang="en-US" dirty="0"/>
              <a:t>Distributional impacts refer to the case when different household groups or individuals are affected by a policy to a different </a:t>
            </a:r>
            <a:r>
              <a:rPr lang="en-US" dirty="0" smtClean="0"/>
              <a:t>degree.</a:t>
            </a:r>
          </a:p>
          <a:p>
            <a:r>
              <a:rPr lang="en-US" dirty="0" smtClean="0"/>
              <a:t>Commonly associated with inequality</a:t>
            </a:r>
          </a:p>
          <a:p>
            <a:pPr lvl="1"/>
            <a:r>
              <a:rPr lang="en-US" dirty="0" smtClean="0"/>
              <a:t>Differences in environmental burden</a:t>
            </a:r>
          </a:p>
          <a:p>
            <a:pPr lvl="1"/>
            <a:r>
              <a:rPr lang="en-US" dirty="0" smtClean="0"/>
              <a:t>Distribution of income</a:t>
            </a:r>
          </a:p>
          <a:p>
            <a:pPr lvl="1"/>
            <a:r>
              <a:rPr lang="en-US" dirty="0" smtClean="0"/>
              <a:t>Distribution of welfare</a:t>
            </a:r>
          </a:p>
          <a:p>
            <a:pPr lvl="1"/>
            <a:r>
              <a:rPr lang="en-US" dirty="0" smtClean="0"/>
              <a:t>Access to energy (and carbon)</a:t>
            </a:r>
          </a:p>
        </p:txBody>
      </p:sp>
    </p:spTree>
    <p:extLst>
      <p:ext uri="{BB962C8B-B14F-4D97-AF65-F5344CB8AC3E}">
        <p14:creationId xmlns:p14="http://schemas.microsoft.com/office/powerpoint/2010/main" val="318167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874828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Distributional </a:t>
            </a:r>
            <a:r>
              <a:rPr lang="en-US" dirty="0" smtClean="0"/>
              <a:t>impacts – Growing attention</a:t>
            </a:r>
            <a:endParaRPr lang="en-US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68313" y="1230659"/>
            <a:ext cx="8207375" cy="38588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2030 </a:t>
            </a:r>
            <a:r>
              <a:rPr lang="en-US" b="1" dirty="0"/>
              <a:t>Agenda for Sustainable Development by the United </a:t>
            </a:r>
            <a:r>
              <a:rPr lang="en-US" b="1" dirty="0" smtClean="0"/>
              <a:t>Nations</a:t>
            </a:r>
          </a:p>
          <a:p>
            <a:r>
              <a:rPr lang="en-US" dirty="0" smtClean="0"/>
              <a:t>17 Social Development Goals (SDGs)</a:t>
            </a:r>
          </a:p>
          <a:p>
            <a:r>
              <a:rPr lang="en-US" dirty="0" smtClean="0"/>
              <a:t>3 of which are directly connected to either energy or inequality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33" y="2496460"/>
            <a:ext cx="1443796" cy="2654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559"/>
          <a:stretch/>
        </p:blipFill>
        <p:spPr>
          <a:xfrm>
            <a:off x="3359298" y="2481942"/>
            <a:ext cx="1443796" cy="2669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564" y="2481943"/>
            <a:ext cx="1567323" cy="26694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2033" y="5212129"/>
            <a:ext cx="3286339" cy="2308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050" dirty="0"/>
              <a:t>https://sdgs.un.org/goals</a:t>
            </a:r>
            <a:endParaRPr lang="en-US" sz="1050" dirty="0" smtClean="0"/>
          </a:p>
        </p:txBody>
      </p:sp>
    </p:spTree>
    <p:extLst>
      <p:ext uri="{BB962C8B-B14F-4D97-AF65-F5344CB8AC3E}">
        <p14:creationId xmlns:p14="http://schemas.microsoft.com/office/powerpoint/2010/main" val="205008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874828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Distributional </a:t>
            </a:r>
            <a:r>
              <a:rPr lang="en-US" dirty="0" smtClean="0"/>
              <a:t>impacts – Growing attention</a:t>
            </a:r>
            <a:endParaRPr lang="en-US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68313" y="1230659"/>
            <a:ext cx="8207375" cy="38588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CFF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</a:t>
            </a:r>
            <a:r>
              <a:rPr lang="en-US" b="1" dirty="0" smtClean="0"/>
              <a:t> vest movement</a:t>
            </a:r>
          </a:p>
        </p:txBody>
      </p:sp>
      <p:pic>
        <p:nvPicPr>
          <p:cNvPr id="1026" name="Picture 2" descr="https://media.npr.org/assets/img/2018/12/03/gettyimages-1067586790-0b75e2a92a375e1124b604633a13a5dc97a931db-s800-c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1930011"/>
            <a:ext cx="3543276" cy="265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/>
          <p:cNvSpPr txBox="1">
            <a:spLocks/>
          </p:cNvSpPr>
          <p:nvPr/>
        </p:nvSpPr>
        <p:spPr>
          <a:xfrm>
            <a:off x="4443465" y="1930010"/>
            <a:ext cx="4232223" cy="26574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Originally, the yellow vest protesters were </a:t>
            </a:r>
            <a:r>
              <a:rPr lang="en-US" b="1" dirty="0">
                <a:solidFill>
                  <a:srgbClr val="FF0000"/>
                </a:solidFill>
              </a:rPr>
              <a:t>people from rural areas who have to drive long distances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as part of their daily life</a:t>
            </a:r>
            <a:r>
              <a:rPr lang="en-US" dirty="0" smtClean="0"/>
              <a:t>.</a:t>
            </a:r>
          </a:p>
          <a:p>
            <a:r>
              <a:rPr lang="en-US" dirty="0"/>
              <a:t>Their initial demand was to </a:t>
            </a:r>
            <a:r>
              <a:rPr lang="en-US" b="1" dirty="0">
                <a:solidFill>
                  <a:srgbClr val="FF0000"/>
                </a:solidFill>
              </a:rPr>
              <a:t>repeal the green tax on diesel</a:t>
            </a:r>
            <a:r>
              <a:rPr lang="en-US" dirty="0"/>
              <a:t>. Now, others want the current minimum wage (about $1,350 per month after taxes) to be raised. 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443465" y="4348938"/>
            <a:ext cx="42322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https://www.npr.org/2018/12/03/672862353/who-are-frances-yellow-vest-protesters-and-what-do-they-want?t=1607006502419</a:t>
            </a:r>
          </a:p>
        </p:txBody>
      </p:sp>
    </p:spTree>
    <p:extLst>
      <p:ext uri="{BB962C8B-B14F-4D97-AF65-F5344CB8AC3E}">
        <p14:creationId xmlns:p14="http://schemas.microsoft.com/office/powerpoint/2010/main" val="15980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874828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 light of the side effects of energy and climate policies in terms of </a:t>
            </a:r>
            <a:r>
              <a:rPr lang="en-US" u="sng" dirty="0" smtClean="0"/>
              <a:t>income distribution</a:t>
            </a:r>
            <a:r>
              <a:rPr lang="en-US" dirty="0" smtClean="0"/>
              <a:t> and </a:t>
            </a:r>
            <a:r>
              <a:rPr lang="en-US" u="sng" dirty="0" smtClean="0"/>
              <a:t>burden sharing</a:t>
            </a:r>
            <a:r>
              <a:rPr lang="en-US" dirty="0" smtClean="0"/>
              <a:t>, my main objectives are:</a:t>
            </a:r>
          </a:p>
          <a:p>
            <a:r>
              <a:rPr lang="en-US" dirty="0" smtClean="0"/>
              <a:t>Development of a </a:t>
            </a:r>
            <a:r>
              <a:rPr lang="en-US" u="sng" dirty="0" smtClean="0"/>
              <a:t>technically based</a:t>
            </a:r>
            <a:r>
              <a:rPr lang="en-US" dirty="0" smtClean="0"/>
              <a:t> method to represent </a:t>
            </a:r>
            <a:r>
              <a:rPr lang="en-US" u="sng" dirty="0" smtClean="0"/>
              <a:t>distributional impacts</a:t>
            </a:r>
            <a:r>
              <a:rPr lang="en-US" dirty="0" smtClean="0"/>
              <a:t> in the household sector.</a:t>
            </a:r>
          </a:p>
          <a:p>
            <a:r>
              <a:rPr lang="en-US" dirty="0" smtClean="0"/>
              <a:t>Analyze policy alternatives that aim on </a:t>
            </a:r>
            <a:r>
              <a:rPr lang="en-US" u="sng" dirty="0" smtClean="0"/>
              <a:t>mitigating negative distributional effects </a:t>
            </a:r>
            <a:r>
              <a:rPr lang="en-US" dirty="0" smtClean="0"/>
              <a:t>of energy and climate policies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54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NEWAGE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4" y="1488519"/>
            <a:ext cx="6517011" cy="33342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16411" y="1488518"/>
            <a:ext cx="1609984" cy="3334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1580582" y="1488518"/>
            <a:ext cx="1609984" cy="1126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368248" y="2062769"/>
            <a:ext cx="1609984" cy="563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6902689" y="1459062"/>
            <a:ext cx="2117558" cy="19235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NEWAGE was not able to display distributional impacts on a household level because </a:t>
            </a:r>
            <a:r>
              <a:rPr lang="en-US" sz="1400" b="1" dirty="0" smtClean="0"/>
              <a:t>it represented the households as one homogenous actor</a:t>
            </a:r>
            <a:r>
              <a:rPr lang="en-US" sz="1400" dirty="0" smtClean="0"/>
              <a:t>.</a:t>
            </a:r>
            <a:endParaRPr lang="en-US" sz="1400" dirty="0" smtClean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6902689" y="3327591"/>
            <a:ext cx="2117558" cy="1495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In order to display them, </a:t>
            </a:r>
            <a:r>
              <a:rPr lang="en-US" sz="1400" b="1" dirty="0" smtClean="0"/>
              <a:t>the first step was to disaggregate the representative agent </a:t>
            </a:r>
            <a:r>
              <a:rPr lang="en-US" sz="1400" dirty="0" smtClean="0"/>
              <a:t>into income quintiles and the government.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4868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55" y="1295115"/>
            <a:ext cx="7041490" cy="3633531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6200000">
            <a:off x="1849427" y="1666869"/>
            <a:ext cx="433137" cy="48753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NEWAGE – Multiple households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68000" y="1481979"/>
            <a:ext cx="1411471" cy="82121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Specific consumption function for each income group</a:t>
            </a:r>
            <a:endParaRPr lang="en-US" sz="1200" dirty="0" smtClean="0"/>
          </a:p>
        </p:txBody>
      </p:sp>
      <p:sp>
        <p:nvSpPr>
          <p:cNvPr id="9" name="Down Arrow 8"/>
          <p:cNvSpPr/>
          <p:nvPr/>
        </p:nvSpPr>
        <p:spPr>
          <a:xfrm rot="16200000">
            <a:off x="3636491" y="4399396"/>
            <a:ext cx="433137" cy="48753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2378815" y="4352112"/>
            <a:ext cx="1411471" cy="82121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Specific </a:t>
            </a:r>
            <a:r>
              <a:rPr lang="en-US" sz="1200" dirty="0" smtClean="0"/>
              <a:t>saving</a:t>
            </a:r>
            <a:r>
              <a:rPr lang="en-US" sz="1200" dirty="0" smtClean="0"/>
              <a:t> propensity for each income group</a:t>
            </a:r>
            <a:endParaRPr lang="en-US" sz="1200" dirty="0" smtClean="0"/>
          </a:p>
        </p:txBody>
      </p:sp>
      <p:sp>
        <p:nvSpPr>
          <p:cNvPr id="11" name="Down Arrow 10"/>
          <p:cNvSpPr/>
          <p:nvPr/>
        </p:nvSpPr>
        <p:spPr>
          <a:xfrm rot="5400000">
            <a:off x="7815631" y="4179760"/>
            <a:ext cx="433137" cy="4276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8059701" y="4075241"/>
            <a:ext cx="1056830" cy="79050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Specific </a:t>
            </a:r>
            <a:r>
              <a:rPr lang="en-US" sz="1200" dirty="0" smtClean="0"/>
              <a:t>labor and capital endowment</a:t>
            </a:r>
            <a:endParaRPr lang="en-US" sz="1200" dirty="0" smtClean="0"/>
          </a:p>
        </p:txBody>
      </p:sp>
      <p:sp>
        <p:nvSpPr>
          <p:cNvPr id="13" name="Down Arrow 12"/>
          <p:cNvSpPr/>
          <p:nvPr/>
        </p:nvSpPr>
        <p:spPr>
          <a:xfrm rot="3880075">
            <a:off x="7870602" y="2610836"/>
            <a:ext cx="433137" cy="42763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8087170" y="2127206"/>
            <a:ext cx="1056830" cy="79050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Explicit modeling of tax transfer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95181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International_16zu10.potx" id="{EEF73C58-E8FD-4D51-872B-41F250AD6A62}" vid="{DEDCFEFF-E63B-42F1-9341-A933EFF6A35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International_16zu10</Template>
  <TotalTime>0</TotalTime>
  <Words>1296</Words>
  <Application>Microsoft Office PowerPoint</Application>
  <PresentationFormat>On-screen Show (16:10)</PresentationFormat>
  <Paragraphs>268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Cambria Math</vt:lpstr>
      <vt:lpstr>Times New Roman</vt:lpstr>
      <vt:lpstr>Uni_Stuttgart</vt:lpstr>
      <vt:lpstr>Distributional Impacts of Energy and Climate Policies in Germany and the EU</vt:lpstr>
      <vt:lpstr>Agenda</vt:lpstr>
      <vt:lpstr>Introduction</vt:lpstr>
      <vt:lpstr>Introduction</vt:lpstr>
      <vt:lpstr>Introduction</vt:lpstr>
      <vt:lpstr>Introduction</vt:lpstr>
      <vt:lpstr>Introduction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Environmental Tax Reform</vt:lpstr>
      <vt:lpstr>Environmental Tax Reform</vt:lpstr>
      <vt:lpstr>Scenarios</vt:lpstr>
      <vt:lpstr>Scenarios</vt:lpstr>
      <vt:lpstr>Recap from last year</vt:lpstr>
      <vt:lpstr>Recap from last year</vt:lpstr>
      <vt:lpstr>Bibliography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2017-01-10T16:02:24Z</dcterms:created>
  <dcterms:modified xsi:type="dcterms:W3CDTF">2020-12-03T21:56:13Z</dcterms:modified>
</cp:coreProperties>
</file>